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7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5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11" r:id="rId45"/>
    <p:sldId id="305" r:id="rId46"/>
    <p:sldId id="307" r:id="rId47"/>
    <p:sldId id="308" r:id="rId48"/>
    <p:sldId id="309" r:id="rId49"/>
    <p:sldId id="312" r:id="rId5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118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4E54-2B0B-47E4-AB1F-D9B21F66748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540B-FB24-4A8C-A48A-E19A5044D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540B-FB24-4A8C-A48A-E19A5044D6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F40-6363-498F-AC4A-30DDDEAF7029}" type="datetime1">
              <a:rPr lang="fr-FR" smtClean="0"/>
              <a:t>16/02/2011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30A0-96FE-4130-86D9-22F0A235E3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29B0-F689-46D7-9E38-6A4E47BD8C72}" type="datetime1">
              <a:rPr lang="fr-FR" smtClean="0"/>
              <a:t>16/02/2011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D016-9DAE-41B5-9D72-F91FB28805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7141-A52F-482D-824A-631380328B24}" type="datetime1">
              <a:rPr lang="fr-FR" smtClean="0"/>
              <a:t>16/02/2011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6085-8983-4D53-8E95-9DB086F6D2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5E18-F5DC-4358-9BA7-8FAC4EE8AB4A}" type="datetime1">
              <a:rPr lang="fr-FR" smtClean="0"/>
              <a:t>16/02/2011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D057-AB45-4260-82A1-7C3F50524C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1C60-8BDE-4590-BBE9-8018A7B4B48F}" type="datetime1">
              <a:rPr lang="fr-FR" smtClean="0"/>
              <a:t>16/02/2011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A90C-DF87-484A-A767-1433CA3AEB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A73F-3E98-45ED-81D6-166A84BE2640}" type="datetime1">
              <a:rPr lang="fr-FR" smtClean="0"/>
              <a:t>16/02/2011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B18B-2DFD-4691-AC40-4AB121F1CB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B5E1-E5DC-4E87-B218-B026F65564A5}" type="datetime1">
              <a:rPr lang="fr-FR" smtClean="0"/>
              <a:t>16/02/2011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B032-5B82-45F3-AF63-7B1872C088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935B-8C2E-4B9F-9DE3-BCD97399E858}" type="datetime1">
              <a:rPr lang="fr-FR" smtClean="0"/>
              <a:t>16/02/2011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774B-CE55-40E2-96CB-06368E21F8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8858-4A5F-43A5-976C-CE42B9115732}" type="datetime1">
              <a:rPr lang="fr-FR" smtClean="0"/>
              <a:t>16/02/2011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A487-9986-45B9-BD70-AEE1C0682E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DE21-B67B-46CE-A062-A2EFE79E5E3F}" type="datetime1">
              <a:rPr lang="fr-FR" smtClean="0"/>
              <a:t>16/02/2011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E9EE-2323-4E29-8032-BFE26E70DA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4A2A-9B94-48F4-B7FB-27369BD6B562}" type="datetime1">
              <a:rPr lang="fr-FR" smtClean="0"/>
              <a:t>16/02/2011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8317-6315-46DE-9A6B-BDA4207706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70B3DB-B645-4A2D-BAB4-210D68A32264}" type="datetime1">
              <a:rPr lang="fr-FR" smtClean="0"/>
              <a:t>16/02/2011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3E856B-65AD-4981-AA58-D200DD7C40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38200" y="838201"/>
            <a:ext cx="7772400" cy="24384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GENERATIONS OF COMPUTER</a:t>
            </a:r>
            <a:br>
              <a:rPr lang="fr-CA" dirty="0" smtClean="0">
                <a:solidFill>
                  <a:schemeClr val="bg1"/>
                </a:solidFill>
              </a:rPr>
            </a:b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Designed By</a:t>
            </a:r>
          </a:p>
          <a:p>
            <a:r>
              <a:rPr lang="en-US" dirty="0" smtClean="0"/>
              <a:t>Future IT</a:t>
            </a:r>
          </a:p>
          <a:p>
            <a:r>
              <a:rPr lang="en-US" dirty="0" smtClean="0"/>
              <a:t>Category: Technology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elefunken TR 4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685800"/>
          </a:xfrm>
        </p:spPr>
        <p:txBody>
          <a:bodyPr/>
          <a:lstStyle/>
          <a:p>
            <a:pPr algn="l"/>
            <a:r>
              <a:rPr lang="fr-CA" dirty="0" smtClean="0"/>
              <a:t>   </a:t>
            </a:r>
            <a:br>
              <a:rPr lang="fr-CA" dirty="0" smtClean="0"/>
            </a:br>
            <a:r>
              <a:rPr lang="fr-CA" dirty="0" smtClean="0"/>
              <a:t>   </a:t>
            </a:r>
            <a:r>
              <a:rPr lang="fr-CA" b="1" dirty="0" smtClean="0"/>
              <a:t>SECOND GENERATIONS </a:t>
            </a:r>
            <a:endParaRPr lang="fr-FR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1066800"/>
            <a:ext cx="6477000" cy="57912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      </a:t>
            </a:r>
          </a:p>
          <a:p>
            <a:pPr marL="514350" indent="-514350">
              <a:buNone/>
            </a:pPr>
            <a:r>
              <a:rPr lang="en-US" u="sng" dirty="0" smtClean="0"/>
              <a:t>FEATURES:</a:t>
            </a:r>
          </a:p>
          <a:p>
            <a:pPr marL="514350" indent="-514350">
              <a:buNone/>
            </a:pPr>
            <a:endParaRPr lang="en-US" u="sng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TRANSISTORS.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CORE MEMORY.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PROGRAMMING WAS IN MACHINE &amp; ASSEMBLY LANGUAGE.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MAGNETIC TAPES &amp; DISCS WERE USE.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OTHER CHARACTERISTICS.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TARNSISTORS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828800"/>
            <a:ext cx="72390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TRANSISTORS REPLACED VACUUM TUBES.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TRANSISTOR IS A DEVICE COMPOSED OF SEMICONDUTOR MATERIAL THAT AMPLIFIES A SIGNAL OR OPENS OR CLOSE A CIRCUIT.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INVENTED IN 1947 AT BELL LABS.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TRANSISTORS BECOME THE HEYING RESIDIENT OF ALL DIGITAL COMPUTERS.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43700" y="3238502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echiwarehouse.com/userfiles/1956Transistor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       CORE MEMORY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800" dirty="0" smtClean="0"/>
              <a:t>THE SWITCHING TIME CAME DOWN TO 0.3 MICROSECONDS.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MEMORY SHIFTED FROM MAGNETIC DRUM TO MAGNETICCORE TECHNOLOGY.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PROGRAMMING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382000" cy="4525962"/>
          </a:xfrm>
        </p:spPr>
        <p:txBody>
          <a:bodyPr/>
          <a:lstStyle/>
          <a:p>
            <a:r>
              <a:rPr lang="en-US" dirty="0" smtClean="0"/>
              <a:t>SECOND-GENERATION COMPUTERS MOVED FROM BINARYMACHINE LANGUAGE TO SYMBOLIC OR ASSEMBLY LANGUAGES.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HIGH-LEVEL LANGUAGES LIKE COBOL AND FORTRON WERE DEVELOPED AT THIS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MAGNETIC TAPES AND DISCS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2133600"/>
            <a:ext cx="8001000" cy="441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2800" dirty="0" smtClean="0"/>
              <a:t>MAGNETIC DISK,A NEW EXTERNAL AUXILIARY STORAGE DEVICE WAS DEVELOPED.</a:t>
            </a:r>
          </a:p>
          <a:p>
            <a:pPr>
              <a:buNone/>
            </a:pPr>
            <a:endParaRPr lang="fr-FR" sz="2800" dirty="0" smtClean="0"/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MAGNETIC DISC IS FASTER THAN MAGNETIC TAPE.</a:t>
            </a:r>
          </a:p>
          <a:p>
            <a:pPr>
              <a:buNone/>
            </a:pPr>
            <a:endParaRPr lang="fr-FR" sz="2800" dirty="0" smtClean="0"/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BY THIS TECHNOLOGY EACH DATA ITEM CAN BE ACCESSED DIRECTLY BY REFERING TO ITS LOCATION ON THE DISC.</a:t>
            </a:r>
          </a:p>
          <a:p>
            <a:pPr>
              <a:buNone/>
            </a:pPr>
            <a:endParaRPr lang="fr-FR" sz="3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52600" y="0"/>
            <a:ext cx="6172200" cy="116205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               </a:t>
            </a:r>
            <a:r>
              <a:rPr lang="fr-FR" sz="3200" dirty="0" smtClean="0">
                <a:solidFill>
                  <a:schemeClr val="bg1"/>
                </a:solidFill>
              </a:rPr>
              <a:t>OTHER CHARACTERISTICS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981200"/>
            <a:ext cx="53340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FASTER THAN FIRST GENERATION COMPUETRS.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FIRST OPERATING SYSTEMS WAS DEVELOPED.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COMPUTER’S SIZE BECAME SMALLER.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COMPUTERS CONSUMED LESS HEAT.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LESS CONSUMPTION OF ELECTRICITY.</a:t>
            </a:r>
            <a:endParaRPr lang="en-US" sz="2800" dirty="0"/>
          </a:p>
        </p:txBody>
      </p:sp>
      <p:pic>
        <p:nvPicPr>
          <p:cNvPr id="6" name="Picture 5" descr="http://library.thinkquest.org/08aug/01795/Website/second_generat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33600"/>
            <a:ext cx="312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THIRD GENERATION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dirty="0" smtClean="0"/>
              <a:t>INTEGRATED CIRCUITS DEVELOPED</a:t>
            </a:r>
          </a:p>
          <a:p>
            <a:r>
              <a:rPr lang="fr-FR" dirty="0" smtClean="0"/>
              <a:t>CHARACTERISTICS</a:t>
            </a:r>
          </a:p>
          <a:p>
            <a:r>
              <a:rPr lang="fr-FR" dirty="0" smtClean="0"/>
              <a:t>SSI &amp; MSI TECHNOLOGY WAS USED</a:t>
            </a:r>
          </a:p>
          <a:p>
            <a:r>
              <a:rPr lang="fr-FR" dirty="0" smtClean="0"/>
              <a:t>HIGH LEVEL LANGUAGES WERE USED.</a:t>
            </a:r>
          </a:p>
          <a:p>
            <a:r>
              <a:rPr lang="fr-FR" dirty="0" smtClean="0"/>
              <a:t>OTHER FEATURES.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  <p:bldP spid="3075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CIRCUIT TECHNOLOGY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382000" cy="45259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THE DEVEOPLMENT OF INTEGRATED CIRCUIT WAS THE KEYPOINT OF THE THIRD GENERATION OF COMPUTERS.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DOZENS OF TRANSISTORS WERE PLACES ON A SINGLE CHIP MADE OF SILICON,CALLED SEMICONDUTOR.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WHICH HAD A LAGRE IMPACT ON THE INCREASE IN SPEED AND EFFICIENCY OF COMPUTERS.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HISTORY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382000" cy="45259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 dirty="0" smtClean="0"/>
              <a:t>A GENERATION REFERS TO THE STATE OF IMPROVEMENT IN THE DEVELOPMENT OF A PRODUCT.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EACH GENERATION OF COMPUTER IS CHARACTERIZED BY A MAJOR TECHNOLOGICAL DEVELOPMENT THAT CHANGED THE WAY COMPUTERS OPERATE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RESULTING IN INCREASINGLY SMALLER,CHEAPER AND MORE POWERFUL,MORE EFFICIENT AND RELIABLE DEVICES..</a:t>
            </a:r>
          </a:p>
          <a:p>
            <a:pPr>
              <a:buNone/>
            </a:pPr>
            <a:endParaRPr lang="fr-F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4040188" cy="1554162"/>
          </a:xfrm>
        </p:spPr>
        <p:txBody>
          <a:bodyPr/>
          <a:lstStyle/>
          <a:p>
            <a:r>
              <a:rPr lang="en-US" b="0" dirty="0" smtClean="0"/>
              <a:t>Synthetic detail of an integrated circuit through four layers of </a:t>
            </a:r>
            <a:r>
              <a:rPr lang="en-US" b="0" dirty="0" err="1" smtClean="0"/>
              <a:t>planarized</a:t>
            </a:r>
            <a:r>
              <a:rPr lang="en-US" b="0" dirty="0" smtClean="0"/>
              <a:t> copper interconnect.</a:t>
            </a:r>
            <a:endParaRPr lang="en-US" dirty="0"/>
          </a:p>
        </p:txBody>
      </p:sp>
      <p:pic>
        <p:nvPicPr>
          <p:cNvPr id="7" name="Content Placeholder 6" descr="800px-Siliconchip_by_shapeshifter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4267200" cy="4572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5715000"/>
            <a:ext cx="4041775" cy="639762"/>
          </a:xfrm>
        </p:spPr>
        <p:txBody>
          <a:bodyPr/>
          <a:lstStyle/>
          <a:p>
            <a:r>
              <a:rPr lang="en-US" dirty="0" smtClean="0"/>
              <a:t>JACK KIBY’S ORIGINAL IC</a:t>
            </a:r>
            <a:endParaRPr lang="en-US" dirty="0"/>
          </a:p>
        </p:txBody>
      </p:sp>
      <p:pic>
        <p:nvPicPr>
          <p:cNvPr id="8" name="Content Placeholder 7" descr="Kilby_solid_circui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6800" y="1447800"/>
            <a:ext cx="3813175" cy="4199009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CHARACRTERISTICS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295400"/>
            <a:ext cx="8001000" cy="5562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fr-FR" sz="2800" dirty="0" smtClean="0"/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POWER CONSUMPTION WAS LOW AS COMPARE TO SECOND GENERATION COMPUTERS.</a:t>
            </a:r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THEY WERE SMALL IN SIZE AND FASTER.SOME OF THEM HAVE ONLY SIZE OF A SMALL REFRIGERATOR.</a:t>
            </a:r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INTERACTION MEDIUM WERE KEYBOARDS AND MONITORS,INSTEAD OF PUNCH CARDS.</a:t>
            </a:r>
          </a:p>
          <a:p>
            <a:pPr>
              <a:buFont typeface="Wingdings" pitchFamily="2" charset="2"/>
              <a:buChar char="q"/>
            </a:pPr>
            <a:endParaRPr lang="fr-FR" sz="3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SSI &amp; MSI TECHNOLOGY</a:t>
            </a:r>
            <a:r>
              <a:rPr lang="fr-CA" dirty="0" smtClean="0"/>
              <a:t>GY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sz="2400" dirty="0" smtClean="0"/>
              <a:t>THE FIRST INTEGRATED CIRCUITS CONTAINED ONLY A</a:t>
            </a:r>
          </a:p>
          <a:p>
            <a:pPr>
              <a:buNone/>
            </a:pPr>
            <a:r>
              <a:rPr lang="en-US" sz="2400" dirty="0" smtClean="0"/>
              <a:t>      FEW TRANSISTORS,CALLED “SMALL-SCALE INTEGRATION”(SSI).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NEXT STEP IN THE DEVELOPMENT OF IC RESULTS IN INTRODUCING “MEDIUM-SCALE INTEGRATION” (MSI).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MSI CONTAINS HUNDREDS OF TRANSISTORS ON EACH CHIP,COSTS LITTLE AND SMALL IN SIZE.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OTHER FEATURES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50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fr-FR" sz="2800" dirty="0" smtClean="0"/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USE OF SEMICONDUCTOR MEMORIES.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MICROPROGRAMMING.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VARIOUS PATTERNS OF PARALLEL PROCESSING.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INTRODUCTION OF OS AND TIME-SHARING.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USE OF HIGH LEVEL LANGUAGES.</a:t>
            </a:r>
          </a:p>
        </p:txBody>
      </p:sp>
      <p:pic>
        <p:nvPicPr>
          <p:cNvPr id="4" name="Picture 3" descr="VAX VM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146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ibrary.thinkquest.org/08aug/01795/Website/third_generat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FOURTH GENERATION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MICROPROCESSORS.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DEVELOPMENT OF COMPUTER PROGRAMS.</a:t>
            </a:r>
          </a:p>
          <a:p>
            <a:r>
              <a:rPr lang="fr-FR" sz="2800" b="1" dirty="0" smtClean="0"/>
              <a:t>COMMUNICATION</a:t>
            </a:r>
          </a:p>
          <a:p>
            <a:r>
              <a:rPr lang="fr-FR" sz="2800" b="1" dirty="0" smtClean="0"/>
              <a:t>PROGRAMMING LANGUAGES.</a:t>
            </a:r>
          </a:p>
          <a:p>
            <a:r>
              <a:rPr lang="fr-FR" sz="2800" b="1" dirty="0" smtClean="0"/>
              <a:t>OTHER FEATURES.</a:t>
            </a:r>
          </a:p>
          <a:p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MICROPROCESSORS</a:t>
            </a:r>
            <a:r>
              <a:rPr lang="fr-CA" dirty="0" smtClean="0"/>
              <a:t>GY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LARGE SCALE INTEGRATION(LSI) COULD FIT HUNDREDS</a:t>
            </a:r>
          </a:p>
          <a:p>
            <a:pPr>
              <a:buNone/>
            </a:pPr>
            <a:r>
              <a:rPr lang="en-US" sz="2400" dirty="0" smtClean="0"/>
              <a:t>     OF COMPONENTS ONTO ONE CHIP.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MARCIAN HOFF INEVENTED A DEVICE WHICH COULD REPLACE SEVERAL OF THE COMPONENTS OF EARLIER COMPUTERS,THE MICROPROCESSOR.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CAPABLE OF PERFORMING ALL OF THE FUNCTIONS OF A COMPUTER’S CPU IN ALL FORTH GENERATION COMPUTERS.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25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38600"/>
            <a:ext cx="4040188" cy="639762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IC</a:t>
            </a:r>
            <a:endParaRPr lang="en-US" dirty="0"/>
          </a:p>
        </p:txBody>
      </p:sp>
      <p:pic>
        <p:nvPicPr>
          <p:cNvPr id="7" name="Content Placeholder 6" descr="4thGenIC-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4040188" cy="35774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019800"/>
            <a:ext cx="4041775" cy="639762"/>
          </a:xfrm>
        </p:spPr>
        <p:txBody>
          <a:bodyPr/>
          <a:lstStyle/>
          <a:p>
            <a:r>
              <a:rPr lang="en-US" dirty="0" smtClean="0"/>
              <a:t>INTEL PENTIUM CPU</a:t>
            </a:r>
            <a:endParaRPr lang="en-US" dirty="0"/>
          </a:p>
        </p:txBody>
      </p:sp>
      <p:pic>
        <p:nvPicPr>
          <p:cNvPr id="8" name="Content Placeholder 7" descr="CPU-Pentiu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981200"/>
            <a:ext cx="3676269" cy="395128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COMPUTER PROGRAMS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28600" y="2286000"/>
            <a:ext cx="8001000" cy="3886200"/>
          </a:xfrm>
        </p:spPr>
        <p:txBody>
          <a:bodyPr/>
          <a:lstStyle/>
          <a:p>
            <a:pPr>
              <a:buNone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WORD PROCESSING.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SPREADSHEETS.</a:t>
            </a:r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DATABASE MANAGEMENT.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STATISTICAL SOFTWARES.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GRAPHICS.</a:t>
            </a:r>
            <a:endParaRPr lang="fr-FR" dirty="0" smtClean="0"/>
          </a:p>
          <a:p>
            <a:pPr>
              <a:buNone/>
            </a:pPr>
            <a:endParaRPr lang="fr-F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4325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KEYPOINTS: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38400" y="1295400"/>
            <a:ext cx="6400800" cy="4525963"/>
          </a:xfrm>
        </p:spPr>
        <p:txBody>
          <a:bodyPr/>
          <a:lstStyle/>
          <a:p>
            <a:r>
              <a:rPr lang="fr-FR" sz="2000" dirty="0" smtClean="0"/>
              <a:t>FIRST GENERATION FROM(1940) TO (1956):VACUUM TUBE TECHNOLOGY.</a:t>
            </a:r>
          </a:p>
          <a:p>
            <a:r>
              <a:rPr lang="fr-FR" sz="2000" dirty="0" smtClean="0"/>
              <a:t>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 GENERATIONS FROM(1956) TO (1963):TRANSISTOR TECHNOLOGY.</a:t>
            </a:r>
          </a:p>
          <a:p>
            <a:r>
              <a:rPr lang="fr-FR" sz="2000" dirty="0" smtClean="0"/>
              <a:t>3RD GENERATIONS FROM(1964) TO (1971):INTEGRATED CIRCUIT TECHNOLOGY.</a:t>
            </a:r>
          </a:p>
          <a:p>
            <a:r>
              <a:rPr lang="fr-FR" sz="2000" dirty="0" smtClean="0"/>
              <a:t>4TH GENERATION FROM(1972) TO (1984): MICROPROCESSORS.</a:t>
            </a:r>
          </a:p>
          <a:p>
            <a:r>
              <a:rPr lang="fr-FR" sz="2000" dirty="0" smtClean="0"/>
              <a:t>5TH GENERATION FROM(1984) TO (1990): ARTIFICIAL INTELLIGENCE.</a:t>
            </a:r>
          </a:p>
          <a:p>
            <a:r>
              <a:rPr lang="fr-FR" sz="2000" dirty="0" smtClean="0"/>
              <a:t>6TH GENERATION FROM(1990)-TILL DATE NANOTECHNOLOGY.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COMMUNICTAION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MICROCOMPUTERS HAVE THE UNIQUE FEATURE OF BEING ABLE TO BE USED BOTH AS A SINGLE USER COMPUTER.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 ALSO AS A TERMINAL TO A LARGER MULTIUSER COMPUTER.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COMMUNICATION SOFTWARES WERE DEVELOPED.</a:t>
            </a:r>
          </a:p>
          <a:p>
            <a:pPr>
              <a:buNone/>
            </a:pPr>
            <a:endParaRPr lang="fr-FR" sz="2800" b="1" dirty="0" smtClean="0"/>
          </a:p>
          <a:p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PRORAMMING LANGUAGES</a:t>
            </a:r>
            <a:r>
              <a:rPr lang="fr-CA" dirty="0" smtClean="0"/>
              <a:t>GY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sz="2800" dirty="0" smtClean="0"/>
              <a:t>HIGH-LEVEL LANGUAGES LIKE FUNCTIONAL PROGRAMMMING(PF) AND PROLOG(PROGRAMMING IN LOGIC) WERE DEVELOPED.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ALTERNATIVELY LANGUAGES LIKE PASCAL,C USED IMPERATIVE STYLE </a:t>
            </a:r>
            <a:r>
              <a:rPr lang="en-US" sz="2800" dirty="0" err="1" smtClean="0"/>
              <a:t>i.e</a:t>
            </a:r>
            <a:r>
              <a:rPr lang="en-US" sz="2800" dirty="0" smtClean="0"/>
              <a:t> DESCRIBING COMPUTATION IN TERMS OF STATEMENTS.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library.thinkquest.org/08aug/01795/Website/fourth_generato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OTHER FEATURES: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fr-FR" dirty="0" smtClean="0"/>
              <a:t>PORTABLE COMPUTERS WAS THE GREAT DEVELOPMENT.</a:t>
            </a:r>
          </a:p>
          <a:p>
            <a:r>
              <a:rPr lang="fr-FR" dirty="0" smtClean="0"/>
              <a:t>REQUIRES LESS SPACE,LIGHT WEIGHT.</a:t>
            </a:r>
          </a:p>
          <a:p>
            <a:r>
              <a:rPr lang="fr-FR" dirty="0" smtClean="0"/>
              <a:t>FASTER AND MORE RELIABLE.</a:t>
            </a:r>
          </a:p>
          <a:p>
            <a:r>
              <a:rPr lang="fr-FR" dirty="0" smtClean="0"/>
              <a:t>POWERFUL NETWORKING.</a:t>
            </a:r>
          </a:p>
          <a:p>
            <a:r>
              <a:rPr lang="fr-FR" dirty="0" smtClean="0"/>
              <a:t>DEVELOPMENT OF </a:t>
            </a:r>
            <a:r>
              <a:rPr lang="fr-FR" dirty="0" err="1" smtClean="0"/>
              <a:t>GUIs</a:t>
            </a:r>
            <a:r>
              <a:rPr lang="fr-FR" smtClean="0"/>
              <a:t>, THE MOUSE AND HANDHELD DEVICES.</a:t>
            </a:r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FIFTH GENERATION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786187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/>
              <a:t>INTRODUCTION</a:t>
            </a:r>
            <a:r>
              <a:rPr lang="fr-FR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FIFTH GENERATION COMPUTERS ARE BASED ON ARTIFICIAL INTELLIGENCE.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ARTIFICIAL INTELLIGENCE IS THE BRANCH OF COMPUTER SCIENCE WHICH MAKES COMPUTERS BEHAVE LIKE HUMANS.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THE TERM ‘ARTIFICIAL INTELLIGENCE’ WAS COINED IN </a:t>
            </a:r>
            <a:r>
              <a:rPr lang="fr-FR" sz="2400" b="1" dirty="0" smtClean="0"/>
              <a:t>1965 </a:t>
            </a:r>
            <a:r>
              <a:rPr lang="fr-FR" sz="2400" dirty="0" smtClean="0"/>
              <a:t>BY JOHN MSCARTHY.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COMPUTING BASED ON THIS TECHNOLOGY IS STILL IN PROCESS.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ibrary.thinkquest.org/08aug/01795/Website/fifth_gen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848600" cy="65532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FEATURES</a:t>
            </a:r>
            <a:r>
              <a:rPr lang="fr-CA" dirty="0" smtClean="0"/>
              <a:t>GY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PARALLEL PROCESSING.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SUPERCONDUCTORS.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VOICE RECOGNITION.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INTELLIGENT ROBOTS.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ARTIFICIAL INTELLIGENCE</a:t>
            </a:r>
            <a:r>
              <a:rPr lang="en-US" sz="28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PARALLEL PROCESSING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5257800"/>
          </a:xfrm>
        </p:spPr>
        <p:txBody>
          <a:bodyPr/>
          <a:lstStyle/>
          <a:p>
            <a:r>
              <a:rPr lang="fr-FR" sz="2700" dirty="0" smtClean="0"/>
              <a:t>PARALLEL PROCESSING MEANS TO EXECUTE MORE THAN ONE PROGRAM OR MULTIPLE COMPUTATIONAL THREADS.</a:t>
            </a:r>
          </a:p>
          <a:p>
            <a:pPr>
              <a:buNone/>
            </a:pPr>
            <a:endParaRPr lang="fr-FR" sz="2700" dirty="0" smtClean="0"/>
          </a:p>
          <a:p>
            <a:r>
              <a:rPr lang="fr-FR" sz="2700" dirty="0" smtClean="0"/>
              <a:t>MASSIVELY PARALLEL PROCESSING(MPP) IS USED ALONG WITH ARTIFICIAL INTELLIGENCE TO MAKE COMPUTERS BEHAVE LIKE SUPERCOMPUTERS..</a:t>
            </a:r>
          </a:p>
          <a:p>
            <a:endParaRPr lang="fr-F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SUPERCONDUCTOR TECHNOLOGY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2133600"/>
            <a:ext cx="5791200" cy="4343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THE NATIONAL SCIENCE FOUNDATION ALONG WITH NASA AND DARPA AND VARIOUS UNIVERSITIES ARE CURRENTLY RESEARCHING ‘PETAFLOP’ COMPUTERS.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A PETAFLOP IS A THOUSAND-TRILLION FLOATING POINT OPERATIONS PER SECOND.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TODAY’S FASTEST COMPUTER HAVE REACHED ‘PETAFLOP’ SPEEDS-QUADRILLIONS OF OPERATIONS PER SECOND.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SPEECH RECOGNITION</a:t>
            </a:r>
            <a:r>
              <a:rPr lang="fr-CA" dirty="0" smtClean="0"/>
              <a:t>Y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04800" y="2514600"/>
            <a:ext cx="5257800" cy="3657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VOICE RECOGNITION SOFTWARES DEALS WITH RECOGNIZING HUMAN VOICE SPOKEN IN HUMAN LANGUAGES.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THESE SOFTWARES ARE EXPENSIVE AND HAVE SOME FLAWS,DUE TO WHICH THEY ARE USED IN FEW SITUATIONS.</a:t>
            </a:r>
          </a:p>
          <a:p>
            <a:pPr>
              <a:buNone/>
            </a:pPr>
            <a:r>
              <a:rPr lang="en-US" sz="2400" dirty="0" smtClean="0"/>
              <a:t>           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 smtClean="0"/>
          </a:p>
        </p:txBody>
      </p:sp>
      <p:pic>
        <p:nvPicPr>
          <p:cNvPr id="4" name="Picture 3" descr="http://www.techiwarehouse.com/userfiles/voice-recognit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743200"/>
            <a:ext cx="3086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FIRST GENERATION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4800600" cy="4525962"/>
          </a:xfrm>
        </p:spPr>
        <p:txBody>
          <a:bodyPr/>
          <a:lstStyle/>
          <a:p>
            <a:r>
              <a:rPr lang="en-US" b="1" dirty="0" smtClean="0"/>
              <a:t>CONCEPT OF FIRST GENERATION.</a:t>
            </a:r>
          </a:p>
          <a:p>
            <a:r>
              <a:rPr lang="en-US" b="1" dirty="0" smtClean="0"/>
              <a:t>FEATURES OF FIRST GENERATION.</a:t>
            </a:r>
          </a:p>
          <a:p>
            <a:r>
              <a:rPr lang="en-US" b="1" dirty="0" smtClean="0"/>
              <a:t>TWO TYPES OF MACHINES OF FIRST GENERATION,UNIVAC AND ENIAC.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pic>
        <p:nvPicPr>
          <p:cNvPr id="4" name="Picture 3" descr="http://library.thinkquest.org/08aug/01795/Website/first_generation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INTELLIGENT ROBOTS</a:t>
            </a:r>
            <a:r>
              <a:rPr lang="fr-CA" dirty="0" smtClean="0"/>
              <a:t>Y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0" y="2133600"/>
            <a:ext cx="5334000" cy="441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ROBOTS ARE THE PROGRAMMING COMPUTERS TO SEE AND HEAR AND REACT TO OTHER SENSORY STIMULI.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BUT THEY ARE CAPABLE OF VERY LIMITED TASKS.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 LOT OF DEVELOPMENT IS NEEDED IN THIS TECHNOLOGY TO OVERCOME CLUMSY MOVEMENTS AND OBJECT HANDLING OF ROBOTS.</a:t>
            </a:r>
          </a:p>
        </p:txBody>
      </p:sp>
      <p:pic>
        <p:nvPicPr>
          <p:cNvPr id="4" name="Picture 3" descr="http://www.techiwarehouse.com/userfiles/175energy_source-m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33600"/>
            <a:ext cx="312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ARTIFICIAL INTELLIGENCE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981200"/>
            <a:ext cx="53340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ARTIFICIAL INTELLIGENCE IS CONCERNED IN MAKIING COMPUTERS BEHAVE LIKE HUMANS.</a:t>
            </a:r>
          </a:p>
          <a:p>
            <a:pPr>
              <a:buFont typeface="Arial" pitchFamily="34" charset="0"/>
              <a:buChar char="•"/>
            </a:pPr>
            <a:r>
              <a:rPr lang="fr-FR" sz="2600" dirty="0" smtClean="0"/>
              <a:t>ARTIFICILA INTELLIGENCE INCLUDE: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600" dirty="0" smtClean="0"/>
              <a:t>GAMES PLAYING.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600" dirty="0" smtClean="0"/>
              <a:t>EXPERT SYSTEMS.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600" dirty="0" smtClean="0"/>
              <a:t>NATURAL LANGUAGES.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600" dirty="0" smtClean="0"/>
              <a:t>THEORM PROVING.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2600" dirty="0" smtClean="0"/>
              <a:t>ROBOTICS AND NAVIGATION.</a:t>
            </a:r>
          </a:p>
          <a:p>
            <a:pPr marL="514350" indent="-514350">
              <a:buFont typeface="+mj-lt"/>
              <a:buAutoNum type="romanUcPeriod"/>
            </a:pPr>
            <a:endParaRPr lang="fr-FR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336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arnartificialneuralnetworks.com/images/ai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6477000"/>
          </a:xfrm>
          <a:prstGeom prst="rect">
            <a:avLst/>
          </a:prstGeom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 SIXTH GENERATION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5257800"/>
          </a:xfrm>
        </p:spPr>
        <p:txBody>
          <a:bodyPr/>
          <a:lstStyle/>
          <a:p>
            <a:r>
              <a:rPr lang="fr-FR" sz="2800" dirty="0" smtClean="0"/>
              <a:t>TRANSITIONS BETWEEN GENERATION IS HARD TO DEFINE,ESPACIALLY WHEN THEY ARE IN PROCESS.</a:t>
            </a:r>
          </a:p>
          <a:p>
            <a:r>
              <a:rPr lang="fr-FR" sz="2800" dirty="0" smtClean="0"/>
              <a:t>SIXTH GENERATION COMPUTERS ARE BASED ON ARTIFICIAL INTELLIGENCE BY ADOPTING PARALLEL PROCESSING.</a:t>
            </a:r>
          </a:p>
          <a:p>
            <a:r>
              <a:rPr lang="fr-FR" sz="2800" dirty="0" smtClean="0"/>
              <a:t>THERE WILL BE MORE ADVANCE TECHNOLOGY SUCH AS NANOTACHNOLOGY AND QUANTUM PROCESSING.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C pism de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5105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914400" y="5562600"/>
            <a:ext cx="7315200" cy="10668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"pen-based" approach to next generation computer interfaces recently </a:t>
            </a:r>
            <a:r>
              <a:rPr lang="en-US" dirty="0" err="1" smtClean="0">
                <a:solidFill>
                  <a:schemeClr val="accent2"/>
                </a:solidFill>
              </a:rPr>
              <a:t>demo'd</a:t>
            </a:r>
            <a:r>
              <a:rPr lang="en-US" dirty="0" smtClean="0">
                <a:solidFill>
                  <a:schemeClr val="accent2"/>
                </a:solidFill>
              </a:rPr>
              <a:t> by NEC corp.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FEATURES</a:t>
            </a:r>
            <a:r>
              <a:rPr lang="fr-CA" dirty="0" smtClean="0"/>
              <a:t>GY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pPr>
              <a:buNone/>
            </a:pPr>
            <a:endParaRPr lang="en-US" sz="2500" dirty="0" smtClean="0"/>
          </a:p>
          <a:p>
            <a:pPr>
              <a:buFont typeface="Wingdings" pitchFamily="2" charset="2"/>
              <a:buChar char="Ø"/>
            </a:pPr>
            <a:r>
              <a:rPr lang="en-US" sz="2500" dirty="0" smtClean="0"/>
              <a:t>FIRST PHASE OF SIXTH GENERATION COMPUTERS HAVE THE KEY FEATURES LIKE CLUSTER-TO-CLUSTER PARALLELISM,TURELY MASSIVE PARALLELISM.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/>
              <a:t>VERY LARGE MEMORIES WITH HIERARICHAL ORGANIZATION, VERY HIGH SPEED WITH PEAK PERFORMANCE,NETWORKING AND DISTRIBUTED COMPUTING ON PERSONAL COMPUTERS.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/>
              <a:t>MAKING SIGNAL RECOGNITION ENGINES MORE STRONG,EXPERT-SYSTEMS  AND ARTIFICIAL INTELLIGENCE WITH SYSTEM AND APPLICATION SOFTWARES.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NEURAL COMPUTING</a:t>
            </a:r>
            <a:endParaRPr lang="fr-FR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0" y="1981200"/>
            <a:ext cx="8991600" cy="48768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100" dirty="0" smtClean="0"/>
              <a:t>NEURAL COMPUTING AIMS TO DEVELOP IDEAS FROM NUEROSCIENCE INTO A FORM THAT IS PROMISING FOR THE DEVELOPMENT OF THE PRESENT GENERATION.</a:t>
            </a:r>
          </a:p>
          <a:p>
            <a:pPr>
              <a:buNone/>
            </a:pPr>
            <a:endParaRPr lang="en-US" sz="2100" dirty="0" smtClean="0"/>
          </a:p>
          <a:p>
            <a:pPr>
              <a:buFont typeface="Courier New" pitchFamily="49" charset="0"/>
              <a:buChar char="o"/>
            </a:pPr>
            <a:r>
              <a:rPr lang="en-US" sz="2100" dirty="0" smtClean="0"/>
              <a:t>IT IS BASED ON COOPERATIVE COMPUTATION,THAT MEANS THE COMPUTER WILL PE PRACTICALLY A PROBLEM-SOLVING </a:t>
            </a:r>
          </a:p>
          <a:p>
            <a:pPr>
              <a:buNone/>
            </a:pPr>
            <a:r>
              <a:rPr lang="en-US" sz="2100" dirty="0" smtClean="0"/>
              <a:t>      NETWORK, RATHER  THAN A SINGLE SERIAL </a:t>
            </a:r>
          </a:p>
          <a:p>
            <a:pPr>
              <a:buNone/>
            </a:pPr>
            <a:r>
              <a:rPr lang="en-US" sz="2100" dirty="0" smtClean="0"/>
              <a:t>      MACHINE.</a:t>
            </a:r>
          </a:p>
          <a:p>
            <a:pPr>
              <a:buNone/>
            </a:pPr>
            <a:endParaRPr lang="en-US" sz="2100" dirty="0" smtClean="0"/>
          </a:p>
          <a:p>
            <a:pPr>
              <a:buFont typeface="Courier New" pitchFamily="49" charset="0"/>
              <a:buChar char="o"/>
            </a:pPr>
            <a:r>
              <a:rPr lang="en-US" sz="2100" dirty="0" smtClean="0"/>
              <a:t>ISPIRED FROM THE HUMAN BRAIN WHICH </a:t>
            </a:r>
          </a:p>
          <a:p>
            <a:pPr>
              <a:buNone/>
            </a:pPr>
            <a:r>
              <a:rPr lang="en-US" sz="2100" dirty="0" smtClean="0"/>
              <a:t>      IS DIVIDED INTO SEVERAL PARTS,COMPUTER</a:t>
            </a:r>
          </a:p>
          <a:p>
            <a:pPr>
              <a:buNone/>
            </a:pPr>
            <a:r>
              <a:rPr lang="en-US" sz="2100" dirty="0" smtClean="0"/>
              <a:t>     WILL THUS BE A NETWORK OF SPECIAL </a:t>
            </a:r>
          </a:p>
          <a:p>
            <a:pPr>
              <a:buNone/>
            </a:pPr>
            <a:r>
              <a:rPr lang="en-US" sz="2100" dirty="0" smtClean="0"/>
              <a:t>     PURPOSE MACHINES.</a:t>
            </a:r>
          </a:p>
        </p:txBody>
      </p:sp>
      <p:pic>
        <p:nvPicPr>
          <p:cNvPr id="70660" name="Picture 4" descr="C:\Documents and Settings\UCP\My Documents\my data\data collection on generations\neuraln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0"/>
            <a:ext cx="3429000" cy="2895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NANOTECHNOLOGY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5257800"/>
          </a:xfrm>
        </p:spPr>
        <p:txBody>
          <a:bodyPr/>
          <a:lstStyle/>
          <a:p>
            <a:r>
              <a:rPr lang="fr-FR" sz="2800" dirty="0" smtClean="0"/>
              <a:t>NANOTECHNOLOGY BASED COMPUTER SYSTEMS WILL USE MEMORY MADE OF GRAPHENE.</a:t>
            </a:r>
          </a:p>
          <a:p>
            <a:r>
              <a:rPr lang="fr-FR" sz="2800" dirty="0" smtClean="0"/>
              <a:t>GRAPHENE IS A FLAT ONE-ATOM THICK SHEET OF CARBON,IT NEVER STOPS CONDUCTING.</a:t>
            </a:r>
          </a:p>
          <a:p>
            <a:r>
              <a:rPr lang="fr-FR" sz="2800" dirty="0" smtClean="0"/>
              <a:t>GRAPHENE MEMORY COULD BE USED AS A MEMORY TO EXCEED THE PERFORMANCE,AND AMOUNT OF STORAGE BY A FACTOR OF 5 USING NANOCABLES.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 image of a G–SiO2 nanocable two-terminal devi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77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</p:pic>
      <p:sp>
        <p:nvSpPr>
          <p:cNvPr id="4" name="Rounded Rectangle 3"/>
          <p:cNvSpPr/>
          <p:nvPr/>
        </p:nvSpPr>
        <p:spPr>
          <a:xfrm>
            <a:off x="609600" y="5334000"/>
            <a:ext cx="79248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image of a G–SiO2 </a:t>
            </a:r>
            <a:r>
              <a:rPr lang="en-US" i="1" dirty="0" err="1" smtClean="0">
                <a:solidFill>
                  <a:schemeClr val="accent2"/>
                </a:solidFill>
              </a:rPr>
              <a:t>nanocable</a:t>
            </a:r>
            <a:r>
              <a:rPr lang="en-US" i="1" dirty="0" smtClean="0">
                <a:solidFill>
                  <a:schemeClr val="accent2"/>
                </a:solidFill>
              </a:rPr>
              <a:t> two-terminal device. Scale bar = 250 nm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228600"/>
            <a:ext cx="6248400" cy="182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indent="342900">
              <a:spcBef>
                <a:spcPts val="1200"/>
              </a:spcBef>
              <a:buNone/>
            </a:pPr>
            <a:r>
              <a:rPr lang="fr-FR" b="1" dirty="0" smtClean="0"/>
              <a:t>H</a:t>
            </a:r>
            <a:r>
              <a:rPr lang="fr-FR" dirty="0" smtClean="0"/>
              <a:t>OWEVER THE GENERATIONS ARE VERY HARD TO CONCLUDE,AS CONTINUOS WORK AND SEARCH ALONGWITH IMPLEMENTATION IS IN PROCESS.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0800" y="2438400"/>
            <a:ext cx="6248400" cy="1905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49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</a:t>
            </a:r>
            <a:r>
              <a:rPr lang="fr-FR" dirty="0" smtClean="0"/>
              <a:t>OST OF THE DOCUMENTATION AND SEACRH IS DONE FOR THE IMPLEMENTATION OF NANOTECHNOLOGY.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4724400"/>
            <a:ext cx="6172200" cy="1905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W</a:t>
            </a:r>
            <a:r>
              <a:rPr lang="fr-FR" dirty="0" smtClean="0"/>
              <a:t>HICH WILL  COMPLETELY  CHANGE THE PRESENT CONCEPT ABOUT COMPUTERS AND MAKE THEM THINK AND BEHAVE MORE PERFECT THAN A HUMAN BEING.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CONCEPT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2362200"/>
            <a:ext cx="5410200" cy="4267200"/>
          </a:xfrm>
        </p:spPr>
        <p:txBody>
          <a:bodyPr/>
          <a:lstStyle/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sz="2200" b="1" dirty="0" smtClean="0"/>
              <a:t>THE FIRST GENERATION COMPUTERS WERE RUN BY SEVERAL TYPES OF MEMORIES AND STEP BY STEP ADVANCEMENT IN THE TECHNOLOGY FOR THE DEVELOPMENT OF MEMORIES.</a:t>
            </a:r>
          </a:p>
          <a:p>
            <a:pPr>
              <a:buFont typeface="Wingdings" pitchFamily="2" charset="2"/>
              <a:buChar char="§"/>
            </a:pPr>
            <a:r>
              <a:rPr lang="fr-FR" sz="2200" b="1" dirty="0" smtClean="0"/>
              <a:t>FIRST GENERATION COMPUTERS CAN BE CATEGORIZED BY THEIR USE OF VACUUM TUBES TO STORE INDIVIDUAL BITS OF DATA.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6670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FEATURES: </a:t>
            </a:r>
            <a:endParaRPr lang="fr-F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1752600"/>
            <a:ext cx="571500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USE OF VACUUM TUBES FOR CIRCUITRY.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USE MAGNETIC DRUMS FOR MEMORY.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CHARACTERISTICS.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VACUUM TUBES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81000" y="1676400"/>
            <a:ext cx="5029200" cy="5181600"/>
          </a:xfrm>
        </p:spPr>
        <p:txBody>
          <a:bodyPr/>
          <a:lstStyle/>
          <a:p>
            <a:r>
              <a:rPr lang="en-US" sz="2400" b="1" dirty="0" smtClean="0"/>
              <a:t>Vacuum tubes were the fragile glass devices that can control and amplify electronic signals.</a:t>
            </a:r>
          </a:p>
          <a:p>
            <a:r>
              <a:rPr lang="en-US" sz="2400" b="1" dirty="0" smtClean="0"/>
              <a:t>Purpose of vacuum tubes was to act like as amplifier and switch.</a:t>
            </a:r>
          </a:p>
          <a:p>
            <a:r>
              <a:rPr lang="en-US" sz="2400" b="1" dirty="0" smtClean="0"/>
              <a:t>Without any moving parts vacuum tubes could take very weak signals and make them stronger(amplify it).</a:t>
            </a:r>
          </a:p>
          <a:p>
            <a:r>
              <a:rPr lang="en-US" sz="2400" b="1" dirty="0" smtClean="0"/>
              <a:t>They are suppose to stop and start the flow of current instantly (switch) They were used to give instructions in binary code.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86000"/>
            <a:ext cx="236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1143000"/>
          </a:xfrm>
        </p:spPr>
        <p:txBody>
          <a:bodyPr/>
          <a:lstStyle/>
          <a:p>
            <a:pPr algn="l"/>
            <a:r>
              <a:rPr lang="fr-CA" dirty="0" smtClean="0"/>
              <a:t>                MEMORY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14600" y="1600200"/>
            <a:ext cx="6400800" cy="4114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2200" b="1" dirty="0" smtClean="0"/>
              <a:t>MAGNETIC DRUMS ALSO  REFERRED TO AS A DRUM,IT IS A METAL CYLINDER COATED WITH MAGNETIC-OXIDE MATERIAL.</a:t>
            </a:r>
          </a:p>
          <a:p>
            <a:pPr>
              <a:buNone/>
            </a:pPr>
            <a:endParaRPr lang="fr-FR" sz="2200" b="1" dirty="0" smtClean="0"/>
          </a:p>
          <a:p>
            <a:pPr>
              <a:buFont typeface="Wingdings" pitchFamily="2" charset="2"/>
              <a:buChar char="ü"/>
            </a:pPr>
            <a:r>
              <a:rPr lang="fr-FR" sz="2200" b="1" dirty="0" smtClean="0"/>
              <a:t>THEIR WERE TRACKS ON THE MAGNETIC DRUM  FORMING ADJACENT CIRCULAR BANDS THAT WIND AROUND THE DRUM.</a:t>
            </a:r>
          </a:p>
          <a:p>
            <a:pPr>
              <a:buNone/>
            </a:pPr>
            <a:endParaRPr lang="fr-FR" sz="2200" b="1" dirty="0" smtClean="0"/>
          </a:p>
          <a:p>
            <a:pPr>
              <a:buFont typeface="Wingdings" pitchFamily="2" charset="2"/>
              <a:buChar char="ü"/>
            </a:pPr>
            <a:r>
              <a:rPr lang="fr-FR" sz="2200" b="1" dirty="0" smtClean="0"/>
              <a:t>A SINGLE DRUM CAN HAVE UP TO 200 TRACKS,IT ROTATES AT A SPEED OF UP TO 3,000 RPM.</a:t>
            </a:r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DRAWBACKS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28600" y="1828800"/>
            <a:ext cx="80010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3400" dirty="0" smtClean="0"/>
              <a:t>BIG &amp; CLUMSY.</a:t>
            </a:r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HIGH ELECTRICITY CONSUMPTION.</a:t>
            </a:r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PROGRAMMING IN MECHANICAL</a:t>
            </a:r>
          </a:p>
          <a:p>
            <a:pPr>
              <a:buNone/>
            </a:pPr>
            <a:r>
              <a:rPr lang="fr-FR" sz="3400" dirty="0" smtClean="0"/>
              <a:t>    LANGUAGE.</a:t>
            </a:r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LARGER AC WERE NEEDED.</a:t>
            </a:r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LOT OF ELECTRICITY FAILURE OCCURED.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Future IT 2011</a:t>
            </a: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105</Template>
  <TotalTime>1424</TotalTime>
  <Words>1848</Words>
  <Application>Microsoft Office PowerPoint</Application>
  <PresentationFormat>On-screen Show (4:3)</PresentationFormat>
  <Paragraphs>287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105</vt:lpstr>
      <vt:lpstr>GENERATIONS OF COMPUTER </vt:lpstr>
      <vt:lpstr>HISTORY</vt:lpstr>
      <vt:lpstr>KEYPOINTS:</vt:lpstr>
      <vt:lpstr>FIRST GENERATION</vt:lpstr>
      <vt:lpstr>CONCEPT</vt:lpstr>
      <vt:lpstr>   FEATURES: </vt:lpstr>
      <vt:lpstr>VACUUM TUBES</vt:lpstr>
      <vt:lpstr>                MEMORY</vt:lpstr>
      <vt:lpstr>DRAWBACKS</vt:lpstr>
      <vt:lpstr>Slide 10</vt:lpstr>
      <vt:lpstr>       SECOND GENERATIONS </vt:lpstr>
      <vt:lpstr>TARNSISTORS</vt:lpstr>
      <vt:lpstr>Slide 13</vt:lpstr>
      <vt:lpstr>            CORE MEMORY</vt:lpstr>
      <vt:lpstr>PROGRAMMING</vt:lpstr>
      <vt:lpstr>MAGNETIC TAPES AND DISCS</vt:lpstr>
      <vt:lpstr>                OTHER CHARACTERISTICS</vt:lpstr>
      <vt:lpstr>     THIRD GENERATION</vt:lpstr>
      <vt:lpstr>CIRCUIT TECHNOLOGY</vt:lpstr>
      <vt:lpstr>Slide 20</vt:lpstr>
      <vt:lpstr>CHARACRTERISTICS</vt:lpstr>
      <vt:lpstr>SSI &amp; MSI TECHNOLOGYGY</vt:lpstr>
      <vt:lpstr>OTHER FEATURES</vt:lpstr>
      <vt:lpstr>Slide 24</vt:lpstr>
      <vt:lpstr>     FOURTH GENERATION</vt:lpstr>
      <vt:lpstr>MICROPROCESSORSGY</vt:lpstr>
      <vt:lpstr>Slide 27</vt:lpstr>
      <vt:lpstr>COMPUTER PROGRAMS</vt:lpstr>
      <vt:lpstr>Slide 29</vt:lpstr>
      <vt:lpstr>     COMMUNICTAION</vt:lpstr>
      <vt:lpstr>PRORAMMING LANGUAGESGY</vt:lpstr>
      <vt:lpstr>Slide 32</vt:lpstr>
      <vt:lpstr>     OTHER FEATURES:</vt:lpstr>
      <vt:lpstr>FIFTH GENERATION</vt:lpstr>
      <vt:lpstr>Slide 35</vt:lpstr>
      <vt:lpstr>FEATURESGY</vt:lpstr>
      <vt:lpstr>     PARALLEL PROCESSING</vt:lpstr>
      <vt:lpstr>SUPERCONDUCTOR TECHNOLOGY</vt:lpstr>
      <vt:lpstr>SPEECH RECOGNITIONY</vt:lpstr>
      <vt:lpstr>INTELLIGENT ROBOTSY</vt:lpstr>
      <vt:lpstr>ARTIFICIAL INTELLIGENCE</vt:lpstr>
      <vt:lpstr>Slide 42</vt:lpstr>
      <vt:lpstr>      SIXTH GENERATION</vt:lpstr>
      <vt:lpstr>Slide 44</vt:lpstr>
      <vt:lpstr>FEATURESGY</vt:lpstr>
      <vt:lpstr>NEURAL COMPUTING</vt:lpstr>
      <vt:lpstr>     NANOTECHNOLOGY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Generations</dc:title>
  <dc:subject>Computer</dc:subject>
  <dc:creator>SAAD</dc:creator>
  <cp:lastModifiedBy>SAAD</cp:lastModifiedBy>
  <cp:revision>200</cp:revision>
  <dcterms:created xsi:type="dcterms:W3CDTF">2010-01-08T15:25:47Z</dcterms:created>
  <dcterms:modified xsi:type="dcterms:W3CDTF">2011-02-17T04:01:39Z</dcterms:modified>
  <cp:category>Technology</cp:category>
</cp:coreProperties>
</file>